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63" r:id="rId5"/>
    <p:sldId id="364" r:id="rId6"/>
    <p:sldId id="365" r:id="rId7"/>
    <p:sldId id="525" r:id="rId8"/>
    <p:sldId id="526" r:id="rId9"/>
    <p:sldId id="527" r:id="rId10"/>
    <p:sldId id="460" r:id="rId11"/>
    <p:sldId id="459" r:id="rId12"/>
    <p:sldId id="463" r:id="rId13"/>
    <p:sldId id="461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447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30D"/>
    <a:srgbClr val="01457D"/>
    <a:srgbClr val="013575"/>
    <a:srgbClr val="005776"/>
    <a:srgbClr val="003399"/>
    <a:srgbClr val="0033CC"/>
    <a:srgbClr val="D9EE14"/>
    <a:srgbClr val="002E42"/>
    <a:srgbClr val="4F6476"/>
    <a:srgbClr val="3B5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6" autoAdjust="0"/>
    <p:restoredTop sz="91553" autoAdjust="0"/>
  </p:normalViewPr>
  <p:slideViewPr>
    <p:cSldViewPr>
      <p:cViewPr varScale="1">
        <p:scale>
          <a:sx n="104" d="100"/>
          <a:sy n="104" d="100"/>
        </p:scale>
        <p:origin x="20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/>
          <a:lstStyle>
            <a:lvl1pPr algn="r">
              <a:defRPr sz="1200"/>
            </a:lvl1pPr>
          </a:lstStyle>
          <a:p>
            <a:pPr>
              <a:defRPr/>
            </a:pPr>
            <a:fld id="{429779AB-81DA-4BF0-8369-D35FC98F5D47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 anchor="b"/>
          <a:lstStyle>
            <a:lvl1pPr algn="r">
              <a:defRPr sz="1200"/>
            </a:lvl1pPr>
          </a:lstStyle>
          <a:p>
            <a:pPr>
              <a:defRPr/>
            </a:pPr>
            <a:fld id="{C6701D95-F3D6-4845-8153-569CD359E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1CEA2-CB71-46B6-B67F-EE2F0C22A714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49" tIns="47225" rIns="94449" bIns="472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4449" tIns="47225" rIns="94449" bIns="472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449" tIns="47225" rIns="94449" bIns="472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99548-2840-4133-A781-CF2D9C8B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Facilities – either working with you or against you…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Cheaper to change oil…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well do you communicate with and involve your</a:t>
            </a:r>
            <a:r>
              <a:rPr lang="en-US" baseline="0" dirty="0" smtClean="0"/>
              <a:t> 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feed into a strategic plan that</a:t>
            </a:r>
            <a:r>
              <a:rPr lang="en-US" baseline="0" dirty="0" smtClean="0"/>
              <a:t> aligns with vision/mission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0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83200"/>
            <a:ext cx="6400800" cy="68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gradFill flip="none" rotWithShape="1">
            <a:gsLst>
              <a:gs pos="0">
                <a:srgbClr val="01457D">
                  <a:shade val="30000"/>
                  <a:satMod val="115000"/>
                </a:srgbClr>
              </a:gs>
              <a:gs pos="50000">
                <a:srgbClr val="01457D">
                  <a:shade val="67500"/>
                  <a:satMod val="115000"/>
                </a:srgbClr>
              </a:gs>
              <a:gs pos="100000">
                <a:srgbClr val="01457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533400" y="1085850"/>
            <a:ext cx="8229600" cy="0"/>
          </a:xfrm>
          <a:prstGeom prst="line">
            <a:avLst/>
          </a:prstGeom>
          <a:ln>
            <a:gradFill>
              <a:gsLst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434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00" y="6056982"/>
            <a:ext cx="652885" cy="7061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872" y="128016"/>
            <a:ext cx="8915400" cy="5852160"/>
          </a:xfrm>
          <a:prstGeom prst="rect">
            <a:avLst/>
          </a:prstGeom>
          <a:gradFill flip="none" rotWithShape="1">
            <a:gsLst>
              <a:gs pos="0">
                <a:srgbClr val="01457D">
                  <a:shade val="30000"/>
                  <a:satMod val="115000"/>
                </a:srgbClr>
              </a:gs>
              <a:gs pos="50000">
                <a:srgbClr val="01457D">
                  <a:shade val="67500"/>
                  <a:satMod val="115000"/>
                </a:srgbClr>
              </a:gs>
              <a:gs pos="100000">
                <a:srgbClr val="01457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53" y="6044184"/>
            <a:ext cx="693219" cy="749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lubs.ifma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20" y="202980"/>
            <a:ext cx="5013388" cy="280356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Facilities     Bane or Gain?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i="1" dirty="0" smtClean="0"/>
              <a:t>Driving Value to the Bottom Line through a </a:t>
            </a:r>
            <a:r>
              <a:rPr lang="en-US" sz="2000" i="1" dirty="0" smtClean="0"/>
              <a:t>Robust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Facility Management </a:t>
            </a:r>
            <a:r>
              <a:rPr lang="en-US" sz="2000" i="1" dirty="0" smtClean="0"/>
              <a:t>Program</a:t>
            </a:r>
            <a:endParaRPr lang="en-US" sz="16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50" y="3552880"/>
            <a:ext cx="4653690" cy="682625"/>
          </a:xfrm>
        </p:spPr>
        <p:txBody>
          <a:bodyPr/>
          <a:lstStyle/>
          <a:p>
            <a:pPr algn="ctr"/>
            <a:r>
              <a:rPr lang="en-US" sz="2400" dirty="0" smtClean="0"/>
              <a:t>CMAA World Conference</a:t>
            </a:r>
          </a:p>
          <a:p>
            <a:pPr algn="ctr"/>
            <a:r>
              <a:rPr lang="en-US" sz="2400" dirty="0" smtClean="0"/>
              <a:t>February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2016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John Rimer, CFM</a:t>
            </a:r>
          </a:p>
          <a:p>
            <a:pPr algn="ctr"/>
            <a:r>
              <a:rPr lang="en-US" sz="2400" dirty="0" smtClean="0"/>
              <a:t>FM360consulting.com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08" y="126170"/>
            <a:ext cx="3896572" cy="58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7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39960" cy="868362"/>
          </a:xfrm>
        </p:spPr>
        <p:txBody>
          <a:bodyPr/>
          <a:lstStyle/>
          <a:p>
            <a:r>
              <a:rPr lang="en-US" sz="3200" dirty="0" smtClean="0"/>
              <a:t>Value of a Robust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180" y="1236279"/>
            <a:ext cx="6034440" cy="46890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Increase Member Satisfaction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Double Productivity of Staff (IFMA)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Reduce Maintenance Costs by as much as 50% (Piper/</a:t>
            </a:r>
            <a:r>
              <a:rPr lang="en-US" dirty="0" err="1" smtClean="0">
                <a:solidFill>
                  <a:srgbClr val="FFFFFF"/>
                </a:solidFill>
              </a:rPr>
              <a:t>FacilitiesNet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Reduce Energy Use by 15% - 20% (Piper/</a:t>
            </a:r>
            <a:r>
              <a:rPr lang="en-US" dirty="0" err="1" smtClean="0">
                <a:solidFill>
                  <a:srgbClr val="FFFFFF"/>
                </a:solidFill>
              </a:rPr>
              <a:t>FacilitiesNet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4" y="1236925"/>
            <a:ext cx="2496325" cy="4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1278320"/>
            <a:ext cx="4537865" cy="4437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Defined Vision/Mission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Adopted at all levels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Exemplified by Leadership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Collaborative Initiative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FM at the table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 your right-hand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Established Direction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Unified effort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r="19360"/>
          <a:stretch/>
        </p:blipFill>
        <p:spPr>
          <a:xfrm>
            <a:off x="5608935" y="1124700"/>
            <a:ext cx="3379640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660" y="1316725"/>
            <a:ext cx="5568725" cy="43434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Assess Program &amp; Buildings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Identify strengths &amp; weaknesses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Review current operations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Staffing models &amp; skill sets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Facility condition assessment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Budget benchmarks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7154"/>
          <a:stretch/>
        </p:blipFill>
        <p:spPr>
          <a:xfrm>
            <a:off x="155425" y="1163105"/>
            <a:ext cx="3226020" cy="47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Reinvestment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70" y="1278320"/>
            <a:ext cx="4998725" cy="4343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1/3/5/10-year forecast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Steady-state spend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Manageable &amp; predictable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Put in context of Master Plan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Update annually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FCA (in-house/outsource)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Manage in CMMS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35" y="1278320"/>
            <a:ext cx="3517540" cy="45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015" y="1316725"/>
            <a:ext cx="5305965" cy="4343401"/>
          </a:xfrm>
        </p:spPr>
        <p:txBody>
          <a:bodyPr/>
          <a:lstStyle/>
          <a:p>
            <a:r>
              <a:rPr lang="en-US" dirty="0" smtClean="0"/>
              <a:t>FM involved/led </a:t>
            </a:r>
          </a:p>
          <a:p>
            <a:r>
              <a:rPr lang="en-US" dirty="0" smtClean="0"/>
              <a:t>Sufficient Planning</a:t>
            </a:r>
          </a:p>
          <a:p>
            <a:pPr lvl="1"/>
            <a:r>
              <a:rPr lang="en-US" dirty="0" smtClean="0"/>
              <a:t>Due diligence</a:t>
            </a:r>
          </a:p>
          <a:p>
            <a:pPr lvl="1"/>
            <a:r>
              <a:rPr lang="en-US" dirty="0" smtClean="0"/>
              <a:t>Historic facilities</a:t>
            </a:r>
          </a:p>
          <a:p>
            <a:r>
              <a:rPr lang="en-US" dirty="0" smtClean="0"/>
              <a:t>Successful Execution</a:t>
            </a:r>
          </a:p>
          <a:p>
            <a:pPr lvl="1"/>
            <a:r>
              <a:rPr lang="en-US" dirty="0" smtClean="0"/>
              <a:t>Commissioning (</a:t>
            </a:r>
            <a:r>
              <a:rPr lang="en-US" dirty="0" err="1" smtClean="0"/>
              <a:t>Cx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13% to 25%+ energy savings</a:t>
            </a:r>
          </a:p>
          <a:p>
            <a:pPr lvl="2"/>
            <a:r>
              <a:rPr lang="en-US" dirty="0" smtClean="0"/>
              <a:t>Increased occupant satisfaction</a:t>
            </a:r>
          </a:p>
          <a:p>
            <a:r>
              <a:rPr lang="en-US" dirty="0" smtClean="0"/>
              <a:t>Thorough Documentation</a:t>
            </a:r>
          </a:p>
          <a:p>
            <a:pPr lvl="1"/>
            <a:r>
              <a:rPr lang="en-US" dirty="0" smtClean="0"/>
              <a:t>Accurate drawings, manuals, 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" y="1143000"/>
            <a:ext cx="3456450" cy="48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&amp;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0" y="1351494"/>
            <a:ext cx="5882040" cy="4343401"/>
          </a:xfrm>
        </p:spPr>
        <p:txBody>
          <a:bodyPr/>
          <a:lstStyle/>
          <a:p>
            <a:r>
              <a:rPr lang="en-US" dirty="0" smtClean="0"/>
              <a:t>Reactive or Proactive</a:t>
            </a:r>
          </a:p>
          <a:p>
            <a:pPr lvl="1"/>
            <a:r>
              <a:rPr lang="en-US" dirty="0" smtClean="0"/>
              <a:t>Ideally 80/20 PM to CM ratio</a:t>
            </a:r>
          </a:p>
          <a:p>
            <a:r>
              <a:rPr lang="en-US" dirty="0" smtClean="0"/>
              <a:t>Where to Start</a:t>
            </a:r>
          </a:p>
          <a:p>
            <a:pPr lvl="1"/>
            <a:r>
              <a:rPr lang="en-US" dirty="0" smtClean="0"/>
              <a:t>Assign criticalities/priorities</a:t>
            </a:r>
          </a:p>
          <a:p>
            <a:pPr lvl="2"/>
            <a:r>
              <a:rPr lang="en-US" dirty="0" smtClean="0"/>
              <a:t>Driven by vision/mission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m</a:t>
            </a:r>
            <a:r>
              <a:rPr lang="en-US" dirty="0" smtClean="0"/>
              <a:t>aintenance strategies</a:t>
            </a:r>
          </a:p>
          <a:p>
            <a:pPr lvl="1"/>
            <a:r>
              <a:rPr lang="en-US" dirty="0" smtClean="0"/>
              <a:t>Determine who performs maintenance</a:t>
            </a:r>
          </a:p>
          <a:p>
            <a:pPr lvl="2"/>
            <a:r>
              <a:rPr lang="en-US" dirty="0" smtClean="0"/>
              <a:t>Needed skill sets</a:t>
            </a:r>
          </a:p>
          <a:p>
            <a:pPr lvl="2"/>
            <a:r>
              <a:rPr lang="en-US" dirty="0" smtClean="0"/>
              <a:t>In-house vs. outsource</a:t>
            </a:r>
          </a:p>
          <a:p>
            <a:pPr lvl="1"/>
            <a:r>
              <a:rPr lang="en-US" dirty="0" smtClean="0"/>
              <a:t>Leverage technology </a:t>
            </a:r>
          </a:p>
          <a:p>
            <a:pPr lvl="2"/>
            <a:r>
              <a:rPr lang="en-US" dirty="0" err="1" smtClean="0"/>
              <a:t>PdM</a:t>
            </a:r>
            <a:r>
              <a:rPr lang="en-US" dirty="0" smtClean="0"/>
              <a:t>, BMS, Energy Management</a:t>
            </a:r>
          </a:p>
          <a:p>
            <a:pPr lvl="1"/>
            <a:r>
              <a:rPr lang="en-US" dirty="0" smtClean="0"/>
              <a:t>Manage work &amp; assets in CMMS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r="10576"/>
          <a:stretch/>
        </p:blipFill>
        <p:spPr>
          <a:xfrm>
            <a:off x="5999060" y="1163106"/>
            <a:ext cx="2989515" cy="47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Computerized Maintenance Management System</a:t>
            </a:r>
          </a:p>
          <a:p>
            <a:r>
              <a:rPr lang="en-US" dirty="0" smtClean="0"/>
              <a:t>Efficiently manage staff &amp; workload</a:t>
            </a:r>
          </a:p>
          <a:p>
            <a:r>
              <a:rPr lang="en-US" dirty="0" smtClean="0"/>
              <a:t>Prioritize work orders </a:t>
            </a:r>
          </a:p>
          <a:p>
            <a:pPr lvl="1"/>
            <a:r>
              <a:rPr lang="en-US" dirty="0" smtClean="0"/>
              <a:t>Right maintenance, right time</a:t>
            </a:r>
          </a:p>
          <a:p>
            <a:r>
              <a:rPr lang="en-US" dirty="0" smtClean="0"/>
              <a:t>Track asset costs</a:t>
            </a:r>
          </a:p>
          <a:p>
            <a:r>
              <a:rPr lang="en-US" dirty="0" smtClean="0"/>
              <a:t>Improve communication</a:t>
            </a:r>
          </a:p>
          <a:p>
            <a:pPr lvl="1"/>
            <a:r>
              <a:rPr lang="en-US" dirty="0" smtClean="0"/>
              <a:t>Staff &amp; members</a:t>
            </a:r>
          </a:p>
          <a:p>
            <a:pPr lvl="1"/>
            <a:r>
              <a:rPr lang="en-US" dirty="0" smtClean="0"/>
              <a:t>Mobile technology</a:t>
            </a:r>
          </a:p>
          <a:p>
            <a:r>
              <a:rPr lang="en-US" dirty="0" smtClean="0"/>
              <a:t>Coordinate events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00" y="2276850"/>
            <a:ext cx="3671769" cy="36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585" y="1355130"/>
            <a:ext cx="5536395" cy="4343401"/>
          </a:xfrm>
        </p:spPr>
        <p:txBody>
          <a:bodyPr/>
          <a:lstStyle/>
          <a:p>
            <a:r>
              <a:rPr lang="en-US" dirty="0" smtClean="0"/>
              <a:t>Track &amp; manage projects</a:t>
            </a:r>
          </a:p>
          <a:p>
            <a:r>
              <a:rPr lang="en-US" dirty="0" smtClean="0"/>
              <a:t>Assist with budget development</a:t>
            </a:r>
          </a:p>
          <a:p>
            <a:pPr lvl="1"/>
            <a:r>
              <a:rPr lang="en-US" dirty="0" smtClean="0"/>
              <a:t>Ops &amp; </a:t>
            </a:r>
            <a:r>
              <a:rPr lang="en-US" dirty="0" err="1" smtClean="0"/>
              <a:t>CapEx</a:t>
            </a:r>
            <a:r>
              <a:rPr lang="en-US" dirty="0" smtClean="0"/>
              <a:t> (CRP)</a:t>
            </a:r>
          </a:p>
          <a:p>
            <a:r>
              <a:rPr lang="en-US" dirty="0" smtClean="0"/>
              <a:t>Measure performance</a:t>
            </a:r>
          </a:p>
          <a:p>
            <a:pPr lvl="1"/>
            <a:r>
              <a:rPr lang="en-US" dirty="0" smtClean="0"/>
              <a:t>KPIs</a:t>
            </a:r>
          </a:p>
          <a:p>
            <a:r>
              <a:rPr lang="en-US" dirty="0" smtClean="0"/>
              <a:t>Identify opportunities for improvement</a:t>
            </a:r>
          </a:p>
          <a:p>
            <a:pPr lvl="1"/>
            <a:r>
              <a:rPr lang="en-US" dirty="0" smtClean="0"/>
              <a:t>Member comfort &amp; satisfaction</a:t>
            </a:r>
          </a:p>
          <a:p>
            <a:pPr lvl="1"/>
            <a:r>
              <a:rPr lang="en-US" dirty="0" smtClean="0"/>
              <a:t>Cost reductions</a:t>
            </a:r>
          </a:p>
          <a:p>
            <a:r>
              <a:rPr lang="en-US" dirty="0" smtClean="0"/>
              <a:t>Relatively inexpensive</a:t>
            </a:r>
          </a:p>
          <a:p>
            <a:pPr lvl="1"/>
            <a:r>
              <a:rPr lang="en-US" dirty="0" smtClean="0"/>
              <a:t>Cloud-based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7711"/>
          <a:stretch/>
        </p:blipFill>
        <p:spPr>
          <a:xfrm>
            <a:off x="155425" y="1143001"/>
            <a:ext cx="3302830" cy="47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5" y="1295400"/>
            <a:ext cx="4992650" cy="4343401"/>
          </a:xfrm>
        </p:spPr>
        <p:txBody>
          <a:bodyPr/>
          <a:lstStyle/>
          <a:p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Proactive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Escalation protocol</a:t>
            </a:r>
          </a:p>
          <a:p>
            <a:r>
              <a:rPr lang="en-US" dirty="0" smtClean="0"/>
              <a:t>Incident Management</a:t>
            </a:r>
          </a:p>
          <a:p>
            <a:r>
              <a:rPr lang="en-US" dirty="0" smtClean="0"/>
              <a:t>Emergency Preparedness</a:t>
            </a:r>
          </a:p>
          <a:p>
            <a:pPr lvl="1"/>
            <a:r>
              <a:rPr lang="en-US" dirty="0" smtClean="0"/>
              <a:t>EOPs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Drills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 smtClean="0"/>
              <a:t>Reiterates Safety is #1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5728"/>
          <a:stretch/>
        </p:blipFill>
        <p:spPr>
          <a:xfrm>
            <a:off x="5032860" y="1142999"/>
            <a:ext cx="3955715" cy="47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&amp; Country Clubs Council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610" y="1470345"/>
            <a:ext cx="353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Encourage your FMs to join!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5" y="1278320"/>
            <a:ext cx="1901047" cy="181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7825" y="2084825"/>
            <a:ext cx="318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3"/>
              </a:rPr>
              <a:t>http://clubs.ifma.org</a:t>
            </a:r>
            <a:r>
              <a:rPr lang="en-US" sz="2400" u="sng" dirty="0" smtClean="0">
                <a:hlinkClick r:id="rId3"/>
              </a:rPr>
              <a:t>/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744" t="6174" r="15728" b="12309"/>
          <a:stretch/>
        </p:blipFill>
        <p:spPr>
          <a:xfrm>
            <a:off x="4494854" y="3478181"/>
            <a:ext cx="4302032" cy="2255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475" y="3429000"/>
            <a:ext cx="40190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Attend upcoming Annual Meeting</a:t>
            </a:r>
          </a:p>
          <a:p>
            <a:endParaRPr lang="en-US" dirty="0" smtClean="0"/>
          </a:p>
          <a:p>
            <a:r>
              <a:rPr lang="en-US" dirty="0" smtClean="0"/>
              <a:t>March 13</a:t>
            </a:r>
            <a:r>
              <a:rPr lang="en-US" baseline="30000" dirty="0" smtClean="0"/>
              <a:t>th</a:t>
            </a:r>
            <a:r>
              <a:rPr lang="en-US" dirty="0" smtClean="0"/>
              <a:t> –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i="1" dirty="0" smtClean="0"/>
              <a:t>The Ridgewood Country Club</a:t>
            </a:r>
          </a:p>
          <a:p>
            <a:r>
              <a:rPr lang="en-US" dirty="0" smtClean="0"/>
              <a:t>Paramus, NJ</a:t>
            </a:r>
          </a:p>
          <a:p>
            <a:endParaRPr lang="en-US" dirty="0"/>
          </a:p>
          <a:p>
            <a:r>
              <a:rPr lang="en-US" dirty="0" smtClean="0"/>
              <a:t>Registration Deadline: February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021" y="126169"/>
            <a:ext cx="2419514" cy="6106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319" y="274638"/>
            <a:ext cx="5994231" cy="868362"/>
          </a:xfrm>
        </p:spPr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28" y="1163105"/>
            <a:ext cx="6330842" cy="4800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John Rimer, CFM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18+ </a:t>
            </a:r>
            <a:r>
              <a:rPr lang="en-US" sz="2000" dirty="0" smtClean="0"/>
              <a:t>Years Facility Management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Numerous Industries &amp; Various Roles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Owner, FM360 Consulting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Certified Facility Manager (CFM) - IFMA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IFMA </a:t>
            </a:r>
            <a:r>
              <a:rPr lang="en-US" sz="2000" dirty="0" smtClean="0"/>
              <a:t>&amp; BOC Qualified Instructor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IFMA City &amp; Country Clubs Council</a:t>
            </a: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sz="2000" dirty="0" smtClean="0"/>
              <a:t>Supporting facility professionals since 2009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50+ worldwide members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Education, Knowledge Sharing, Benchmarking, &amp; Best Practices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" y="702245"/>
            <a:ext cx="1901047" cy="2599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" y="3467405"/>
            <a:ext cx="1901047" cy="1819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2" y="5272440"/>
            <a:ext cx="2301640" cy="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0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470" y="1815990"/>
            <a:ext cx="3994120" cy="65288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i="1" dirty="0" smtClean="0"/>
              <a:t>Questions?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25821" y="3160165"/>
            <a:ext cx="48555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John Rimer, CFM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john@fm360consulting.com 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FM360consulting.com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020" y="5425255"/>
            <a:ext cx="887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The </a:t>
            </a:r>
            <a:r>
              <a:rPr lang="en-US" sz="2400" i="1" dirty="0" smtClean="0"/>
              <a:t>Resource </a:t>
            </a:r>
            <a:r>
              <a:rPr lang="en-US" sz="2400" i="1" dirty="0" smtClean="0"/>
              <a:t>for Facility </a:t>
            </a:r>
            <a:r>
              <a:rPr lang="en-US" sz="2400" i="1" dirty="0" smtClean="0"/>
              <a:t>Industry </a:t>
            </a:r>
            <a:r>
              <a:rPr lang="en-US" sz="2400" i="1" dirty="0" smtClean="0"/>
              <a:t>Consulting &amp; Training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9" y="1201510"/>
            <a:ext cx="2584026" cy="353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381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865" y="1197874"/>
            <a:ext cx="6951305" cy="4689046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Define O&amp;M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Value of a Robust Maintenance Program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Identify Criticality &amp; Priorities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Scheduling </a:t>
            </a:r>
            <a:r>
              <a:rPr lang="en-US" dirty="0" smtClean="0">
                <a:solidFill>
                  <a:srgbClr val="FFFFFF"/>
                </a:solidFill>
              </a:rPr>
              <a:t>&amp; Managing (CMMS)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Assess &amp; Analyze (KPIs)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CCCC Upcoming Annual Meeting</a:t>
            </a:r>
            <a:endParaRPr lang="en-US" dirty="0" smtClean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Q&amp;A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0" r="21860"/>
          <a:stretch/>
        </p:blipFill>
        <p:spPr>
          <a:xfrm>
            <a:off x="154394" y="1181405"/>
            <a:ext cx="1690851" cy="47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Club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278320"/>
            <a:ext cx="5645535" cy="4343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Increasing Net Membership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Member Utilization &amp; Satisfaction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Changing Member Requirements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Budget Management &amp;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65" y="1142999"/>
            <a:ext cx="3187615" cy="478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020" y="4542745"/>
            <a:ext cx="5722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Facilities are at the core of these challenges</a:t>
            </a:r>
          </a:p>
          <a:p>
            <a:pPr algn="ctr"/>
            <a:r>
              <a:rPr lang="en-US" sz="2200" i="1" dirty="0" smtClean="0"/>
              <a:t>Bane or Gain?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844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are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24" y="1142847"/>
            <a:ext cx="5220351" cy="43434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Club facilities &amp; grounds provide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Venue and Activities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House &amp; Host Events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 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Set Tone &amp; Atmosphere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Communicate a Message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" y="1143000"/>
            <a:ext cx="3459180" cy="4820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6200" y="5195630"/>
            <a:ext cx="5450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What do your facilities communicate?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0923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your facilities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0" y="1547155"/>
            <a:ext cx="6133079" cy="40916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Walk in their shoes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 you see, hear, feel, &amp; smell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From the parking lots to the greens, the lobby to the lavatories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r="2512"/>
          <a:stretch/>
        </p:blipFill>
        <p:spPr>
          <a:xfrm>
            <a:off x="6250099" y="1201510"/>
            <a:ext cx="2776881" cy="4762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07" y="4389125"/>
            <a:ext cx="572234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smtClean="0"/>
              <a:t>Represent the prestige?</a:t>
            </a:r>
          </a:p>
          <a:p>
            <a:pPr algn="ctr">
              <a:lnSpc>
                <a:spcPct val="150000"/>
              </a:lnSpc>
            </a:pPr>
            <a:r>
              <a:rPr lang="en-US" sz="2400" i="1" dirty="0" smtClean="0"/>
              <a:t>Build upon the heritage?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60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39960" cy="868362"/>
          </a:xfrm>
        </p:spPr>
        <p:txBody>
          <a:bodyPr/>
          <a:lstStyle/>
          <a:p>
            <a:r>
              <a:rPr lang="en-US" sz="3200" dirty="0" smtClean="0"/>
              <a:t>Challenges of FM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180" y="1124700"/>
            <a:ext cx="6034440" cy="46890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Shrinking Skilled Labor Pool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Most </a:t>
            </a:r>
            <a:r>
              <a:rPr lang="en-US" dirty="0" smtClean="0">
                <a:solidFill>
                  <a:srgbClr val="FFFFFF"/>
                </a:solidFill>
              </a:rPr>
              <a:t>maintenance organizations operate between 10% to 40% efficiency (MT-Online)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Most </a:t>
            </a:r>
            <a:r>
              <a:rPr lang="en-US" dirty="0" smtClean="0">
                <a:solidFill>
                  <a:srgbClr val="FFFFFF"/>
                </a:solidFill>
              </a:rPr>
              <a:t>spend &gt;50% time on emergency work (</a:t>
            </a:r>
            <a:r>
              <a:rPr lang="en-US" dirty="0" err="1" smtClean="0">
                <a:solidFill>
                  <a:srgbClr val="FFFFFF"/>
                </a:solidFill>
              </a:rPr>
              <a:t>FacilitiesNet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Top Challenge – 39% Aging Infrastructure (FM360 survey)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590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80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39960" cy="868362"/>
          </a:xfrm>
        </p:spPr>
        <p:txBody>
          <a:bodyPr/>
          <a:lstStyle/>
          <a:p>
            <a:r>
              <a:rPr lang="en-US" sz="3200" dirty="0" smtClean="0"/>
              <a:t>No More Firefighting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1197874"/>
            <a:ext cx="6034440" cy="468904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FFFF"/>
                </a:solidFill>
              </a:rPr>
              <a:t>Cost of Reactive Maintenance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</a:rPr>
              <a:t>RM Costs 3X to 5X more than PM (MT-Online)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</a:rPr>
              <a:t>DOT Study found 8X higher costs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</a:rPr>
              <a:t>Market Image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</a:rPr>
              <a:t>Member Retention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rgbClr val="FFFFFF"/>
                </a:solidFill>
              </a:rPr>
              <a:t>Employee </a:t>
            </a:r>
            <a:r>
              <a:rPr lang="en-US" dirty="0" smtClean="0">
                <a:solidFill>
                  <a:srgbClr val="FFFFFF"/>
                </a:solidFill>
              </a:rPr>
              <a:t>Burn-Out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Lost Productivity/Revenue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89" y="1143000"/>
            <a:ext cx="2606685" cy="47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39960" cy="868362"/>
          </a:xfrm>
        </p:spPr>
        <p:txBody>
          <a:bodyPr/>
          <a:lstStyle/>
          <a:p>
            <a:r>
              <a:rPr lang="en-US" sz="3200" dirty="0" smtClean="0"/>
              <a:t>What is a Robust Program?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684" y="1197874"/>
            <a:ext cx="5299891" cy="468904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Fundamental Components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Clear Vision/Mission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Capital Reinvestment Planning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Project Management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Operations &amp; Maintenance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Emergency Preparedness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0" y="1124700"/>
            <a:ext cx="3456450" cy="47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3387"/>
      </p:ext>
    </p:extLst>
  </p:cSld>
  <p:clrMapOvr>
    <a:masterClrMapping/>
  </p:clrMapOvr>
</p:sld>
</file>

<file path=ppt/theme/theme1.xml><?xml version="1.0" encoding="utf-8"?>
<a:theme xmlns:a="http://schemas.openxmlformats.org/drawingml/2006/main" name="FM360 Block Master">
  <a:themeElements>
    <a:clrScheme name="McKinstry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A3F54"/>
      </a:accent1>
      <a:accent2>
        <a:srgbClr val="000000"/>
      </a:accent2>
      <a:accent3>
        <a:srgbClr val="CF6733"/>
      </a:accent3>
      <a:accent4>
        <a:srgbClr val="3F3F3F"/>
      </a:accent4>
      <a:accent5>
        <a:srgbClr val="595959"/>
      </a:accent5>
      <a:accent6>
        <a:srgbClr val="7F7F7F"/>
      </a:accent6>
      <a:hlink>
        <a:srgbClr val="D8D8D8"/>
      </a:hlink>
      <a:folHlink>
        <a:srgbClr val="A5A5A5"/>
      </a:folHlink>
    </a:clrScheme>
    <a:fontScheme name="McKinstry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BB2B854C67A4F879EF2E89B170D4D" ma:contentTypeVersion="1" ma:contentTypeDescription="Create a new document." ma:contentTypeScope="" ma:versionID="e034f988dfb47add9514df54a84d07e9">
  <xsd:schema xmlns:xsd="http://www.w3.org/2001/XMLSchema" xmlns:p="http://schemas.microsoft.com/office/2006/metadata/properties" xmlns:ns2="a35251a7-fd29-40c2-b220-9646f308a5d7" targetNamespace="http://schemas.microsoft.com/office/2006/metadata/properties" ma:root="true" ma:fieldsID="4a661bba9f83a72510fbdf9ad68f45e1" ns2:_="">
    <xsd:import namespace="a35251a7-fd29-40c2-b220-9646f308a5d7"/>
    <xsd:element name="properties">
      <xsd:complexType>
        <xsd:sequence>
          <xsd:element name="documentManagement">
            <xsd:complexType>
              <xsd:all>
                <xsd:element ref="ns2:Document_x0020_Own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35251a7-fd29-40c2-b220-9646f308a5d7" elementFormDefault="qualified">
    <xsd:import namespace="http://schemas.microsoft.com/office/2006/documentManagement/types"/>
    <xsd:element name="Document_x0020_Owner" ma:index="8" ma:displayName="Document Owner" ma:list="UserInfo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ocument_x0020_Owner xmlns="a35251a7-fd29-40c2-b220-9646f308a5d7">
      <UserInfo>
        <DisplayName>Michelle Collyer</DisplayName>
        <AccountId>90</AccountId>
        <AccountType/>
      </UserInfo>
    </Document_x0020_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EDD09-548D-42AA-AD2F-5A71645C3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251a7-fd29-40c2-b220-9646f308a5d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89E8BA2-A47E-4E9E-A47F-C431615BF7E4}">
  <ds:schemaRefs>
    <ds:schemaRef ds:uri="http://purl.org/dc/elements/1.1/"/>
    <ds:schemaRef ds:uri="http://schemas.openxmlformats.org/package/2006/metadata/core-properties"/>
    <ds:schemaRef ds:uri="http://purl.org/dc/terms/"/>
    <ds:schemaRef ds:uri="a35251a7-fd29-40c2-b220-9646f308a5d7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26E43D-82F7-4E72-92CD-6F7309BF6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26259</TotalTime>
  <Words>670</Words>
  <Application>Microsoft Office PowerPoint</Application>
  <PresentationFormat>On-screen Show (4:3)</PresentationFormat>
  <Paragraphs>178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FM360 Block Master</vt:lpstr>
      <vt:lpstr>Facilities     Bane or Gain?  Driving Value to the Bottom Line through a Robust  Facility Management Program</vt:lpstr>
      <vt:lpstr>Introduction</vt:lpstr>
      <vt:lpstr>Agenda</vt:lpstr>
      <vt:lpstr>On-Going Club Challenges</vt:lpstr>
      <vt:lpstr>Facilities are Core</vt:lpstr>
      <vt:lpstr>What do your facilities communicate?</vt:lpstr>
      <vt:lpstr>Challenges of FM</vt:lpstr>
      <vt:lpstr>No More Firefighting</vt:lpstr>
      <vt:lpstr>What is a Robust Program?</vt:lpstr>
      <vt:lpstr>Value of a Robust Program</vt:lpstr>
      <vt:lpstr>Clear Strategy</vt:lpstr>
      <vt:lpstr>Gap Analysis</vt:lpstr>
      <vt:lpstr>Capital Reinvestment Plan</vt:lpstr>
      <vt:lpstr>Project Management</vt:lpstr>
      <vt:lpstr>Operations &amp; Maintenance</vt:lpstr>
      <vt:lpstr>CMMS</vt:lpstr>
      <vt:lpstr>CMMS</vt:lpstr>
      <vt:lpstr>Emergency Preparedness</vt:lpstr>
      <vt:lpstr>City &amp; Country Clubs Council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Blue, Graphics Align with McKinstry.com</dc:title>
  <dc:creator>juliet</dc:creator>
  <cp:lastModifiedBy>John Rimer</cp:lastModifiedBy>
  <cp:revision>1415</cp:revision>
  <cp:lastPrinted>2013-08-29T21:23:12Z</cp:lastPrinted>
  <dcterms:created xsi:type="dcterms:W3CDTF">2009-03-24T21:39:01Z</dcterms:created>
  <dcterms:modified xsi:type="dcterms:W3CDTF">2016-02-10T22:27:59Z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0x010100C76BB2B854C67A4F879EF2E89B170D4D</vt:lpwstr>
  </property>
</Properties>
</file>